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175" autoAdjust="0"/>
    <p:restoredTop sz="94660"/>
  </p:normalViewPr>
  <p:slideViewPr>
    <p:cSldViewPr snapToGrid="0">
      <p:cViewPr varScale="1">
        <p:scale>
          <a:sx n="89" d="100"/>
          <a:sy n="89" d="100"/>
        </p:scale>
        <p:origin x="653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895B0-F13A-4D93-B619-0D737171D5C9}" type="datetimeFigureOut">
              <a:rPr lang="es-ES" smtClean="0"/>
              <a:t>27/04/2018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CDCAC-C7F8-4B2D-BB86-C376C02E36A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677922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895B0-F13A-4D93-B619-0D737171D5C9}" type="datetimeFigureOut">
              <a:rPr lang="es-ES" smtClean="0"/>
              <a:t>27/04/2018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CDCAC-C7F8-4B2D-BB86-C376C02E36A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95673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895B0-F13A-4D93-B619-0D737171D5C9}" type="datetimeFigureOut">
              <a:rPr lang="es-ES" smtClean="0"/>
              <a:t>27/04/2018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CDCAC-C7F8-4B2D-BB86-C376C02E36A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694189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895B0-F13A-4D93-B619-0D737171D5C9}" type="datetimeFigureOut">
              <a:rPr lang="es-ES" smtClean="0"/>
              <a:t>27/04/2018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CDCAC-C7F8-4B2D-BB86-C376C02E36A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655162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895B0-F13A-4D93-B619-0D737171D5C9}" type="datetimeFigureOut">
              <a:rPr lang="es-ES" smtClean="0"/>
              <a:t>27/04/2018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CDCAC-C7F8-4B2D-BB86-C376C02E36A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994351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895B0-F13A-4D93-B619-0D737171D5C9}" type="datetimeFigureOut">
              <a:rPr lang="es-ES" smtClean="0"/>
              <a:t>27/04/2018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CDCAC-C7F8-4B2D-BB86-C376C02E36A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163298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895B0-F13A-4D93-B619-0D737171D5C9}" type="datetimeFigureOut">
              <a:rPr lang="es-ES" smtClean="0"/>
              <a:t>27/04/2018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CDCAC-C7F8-4B2D-BB86-C376C02E36A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5703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895B0-F13A-4D93-B619-0D737171D5C9}" type="datetimeFigureOut">
              <a:rPr lang="es-ES" smtClean="0"/>
              <a:t>27/04/2018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CDCAC-C7F8-4B2D-BB86-C376C02E36A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979826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895B0-F13A-4D93-B619-0D737171D5C9}" type="datetimeFigureOut">
              <a:rPr lang="es-ES" smtClean="0"/>
              <a:t>27/04/2018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CDCAC-C7F8-4B2D-BB86-C376C02E36A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619459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895B0-F13A-4D93-B619-0D737171D5C9}" type="datetimeFigureOut">
              <a:rPr lang="es-ES" smtClean="0"/>
              <a:t>27/04/2018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CDCAC-C7F8-4B2D-BB86-C376C02E36A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115145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895B0-F13A-4D93-B619-0D737171D5C9}" type="datetimeFigureOut">
              <a:rPr lang="es-ES" smtClean="0"/>
              <a:t>27/04/2018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CDCAC-C7F8-4B2D-BB86-C376C02E36A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818096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9895B0-F13A-4D93-B619-0D737171D5C9}" type="datetimeFigureOut">
              <a:rPr lang="es-ES" smtClean="0"/>
              <a:t>27/04/2018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0CDCAC-C7F8-4B2D-BB86-C376C02E36A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192910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ángulo 18"/>
          <p:cNvSpPr/>
          <p:nvPr/>
        </p:nvSpPr>
        <p:spPr>
          <a:xfrm>
            <a:off x="1288711" y="2908036"/>
            <a:ext cx="2117317" cy="910971"/>
          </a:xfrm>
          <a:prstGeom prst="rect">
            <a:avLst/>
          </a:prstGeom>
          <a:solidFill>
            <a:schemeClr val="bg1">
              <a:lumMod val="75000"/>
            </a:schemeClr>
          </a:solidFill>
          <a:ln w="317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9" name="Grupo 48"/>
          <p:cNvGrpSpPr/>
          <p:nvPr/>
        </p:nvGrpSpPr>
        <p:grpSpPr>
          <a:xfrm>
            <a:off x="4170129" y="1907646"/>
            <a:ext cx="2132156" cy="2930458"/>
            <a:chOff x="2112137" y="1390918"/>
            <a:chExt cx="2125015" cy="2930458"/>
          </a:xfrm>
        </p:grpSpPr>
        <p:sp>
          <p:nvSpPr>
            <p:cNvPr id="6" name="Elipse 5"/>
            <p:cNvSpPr/>
            <p:nvPr/>
          </p:nvSpPr>
          <p:spPr>
            <a:xfrm>
              <a:off x="2112138" y="1390918"/>
              <a:ext cx="2125014" cy="888643"/>
            </a:xfrm>
            <a:prstGeom prst="ellipse">
              <a:avLst/>
            </a:prstGeom>
            <a:no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14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Capacidades territoriales</a:t>
              </a:r>
              <a:endParaRPr lang="es-ES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Elipse 6"/>
            <p:cNvSpPr/>
            <p:nvPr/>
          </p:nvSpPr>
          <p:spPr>
            <a:xfrm>
              <a:off x="2112137" y="2425570"/>
              <a:ext cx="2125014" cy="858729"/>
            </a:xfrm>
            <a:prstGeom prst="ellipse">
              <a:avLst/>
            </a:prstGeom>
            <a:no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14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Capital humano</a:t>
              </a:r>
              <a:endParaRPr lang="es-ES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Elipse 7"/>
            <p:cNvSpPr/>
            <p:nvPr/>
          </p:nvSpPr>
          <p:spPr>
            <a:xfrm>
              <a:off x="2112137" y="3445612"/>
              <a:ext cx="2125014" cy="875764"/>
            </a:xfrm>
            <a:prstGeom prst="ellipse">
              <a:avLst/>
            </a:prstGeom>
            <a:no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14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Innovación social</a:t>
              </a:r>
              <a:endParaRPr lang="es-ES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cxnSp>
        <p:nvCxnSpPr>
          <p:cNvPr id="25" name="Conector recto de flecha 24"/>
          <p:cNvCxnSpPr>
            <a:stCxn id="6" idx="2"/>
          </p:cNvCxnSpPr>
          <p:nvPr/>
        </p:nvCxnSpPr>
        <p:spPr>
          <a:xfrm flipH="1">
            <a:off x="3413418" y="2351968"/>
            <a:ext cx="756711" cy="781448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ector recto de flecha 29"/>
          <p:cNvCxnSpPr/>
          <p:nvPr/>
        </p:nvCxnSpPr>
        <p:spPr>
          <a:xfrm flipH="1">
            <a:off x="6310924" y="1076938"/>
            <a:ext cx="932697" cy="1118561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onector recto de flecha 35"/>
          <p:cNvCxnSpPr>
            <a:stCxn id="7" idx="2"/>
            <a:endCxn id="35" idx="6"/>
          </p:cNvCxnSpPr>
          <p:nvPr/>
        </p:nvCxnSpPr>
        <p:spPr>
          <a:xfrm flipH="1" flipV="1">
            <a:off x="3389940" y="3370449"/>
            <a:ext cx="780189" cy="1214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Conector recto de flecha 63"/>
          <p:cNvCxnSpPr>
            <a:stCxn id="59" idx="1"/>
          </p:cNvCxnSpPr>
          <p:nvPr/>
        </p:nvCxnSpPr>
        <p:spPr>
          <a:xfrm flipH="1" flipV="1">
            <a:off x="6310924" y="2477210"/>
            <a:ext cx="945921" cy="2909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Conector recto de flecha 67"/>
          <p:cNvCxnSpPr>
            <a:stCxn id="56" idx="1"/>
            <a:endCxn id="6" idx="6"/>
          </p:cNvCxnSpPr>
          <p:nvPr/>
        </p:nvCxnSpPr>
        <p:spPr>
          <a:xfrm flipH="1">
            <a:off x="6302285" y="1805181"/>
            <a:ext cx="954560" cy="546787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Conector recto de flecha 71"/>
          <p:cNvCxnSpPr>
            <a:stCxn id="8" idx="2"/>
          </p:cNvCxnSpPr>
          <p:nvPr/>
        </p:nvCxnSpPr>
        <p:spPr>
          <a:xfrm flipH="1" flipV="1">
            <a:off x="3422058" y="3571298"/>
            <a:ext cx="748071" cy="828924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Elipse 34"/>
          <p:cNvSpPr/>
          <p:nvPr/>
        </p:nvSpPr>
        <p:spPr>
          <a:xfrm>
            <a:off x="1304741" y="2926127"/>
            <a:ext cx="2085199" cy="888643"/>
          </a:xfrm>
          <a:prstGeom prst="ellipse">
            <a:avLst/>
          </a:prstGeom>
          <a:solidFill>
            <a:schemeClr val="bg1">
              <a:lumMod val="75000"/>
            </a:schemeClr>
          </a:solidFill>
          <a:ln w="603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Competitividad turística</a:t>
            </a:r>
            <a:endParaRPr lang="es-ES" sz="1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0" name="Rectángulo 49"/>
          <p:cNvSpPr/>
          <p:nvPr/>
        </p:nvSpPr>
        <p:spPr>
          <a:xfrm>
            <a:off x="4161489" y="1910065"/>
            <a:ext cx="2117317" cy="910971"/>
          </a:xfrm>
          <a:prstGeom prst="rect">
            <a:avLst/>
          </a:prstGeom>
          <a:noFill/>
          <a:ln w="317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Rectángulo 50"/>
          <p:cNvSpPr/>
          <p:nvPr/>
        </p:nvSpPr>
        <p:spPr>
          <a:xfrm>
            <a:off x="4182991" y="2926127"/>
            <a:ext cx="2117317" cy="910971"/>
          </a:xfrm>
          <a:prstGeom prst="rect">
            <a:avLst/>
          </a:prstGeom>
          <a:noFill/>
          <a:ln w="317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Rectángulo 51"/>
          <p:cNvSpPr/>
          <p:nvPr/>
        </p:nvSpPr>
        <p:spPr>
          <a:xfrm>
            <a:off x="4193607" y="3949122"/>
            <a:ext cx="2117317" cy="910971"/>
          </a:xfrm>
          <a:prstGeom prst="rect">
            <a:avLst/>
          </a:prstGeom>
          <a:noFill/>
          <a:ln w="317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ectángulo 53"/>
          <p:cNvSpPr/>
          <p:nvPr/>
        </p:nvSpPr>
        <p:spPr>
          <a:xfrm>
            <a:off x="7243621" y="723810"/>
            <a:ext cx="2117317" cy="706255"/>
          </a:xfrm>
          <a:prstGeom prst="rect">
            <a:avLst/>
          </a:prstGeom>
          <a:noFill/>
          <a:ln w="317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Elipse 54"/>
          <p:cNvSpPr/>
          <p:nvPr/>
        </p:nvSpPr>
        <p:spPr>
          <a:xfrm>
            <a:off x="7227562" y="744386"/>
            <a:ext cx="2132155" cy="685680"/>
          </a:xfrm>
          <a:prstGeom prst="ellipse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Atributos del territorio</a:t>
            </a:r>
            <a:endParaRPr lang="es-ES" sz="1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6" name="Rectángulo 55"/>
          <p:cNvSpPr/>
          <p:nvPr/>
        </p:nvSpPr>
        <p:spPr>
          <a:xfrm>
            <a:off x="7256845" y="1498583"/>
            <a:ext cx="2117317" cy="613196"/>
          </a:xfrm>
          <a:prstGeom prst="rect">
            <a:avLst/>
          </a:prstGeom>
          <a:solidFill>
            <a:schemeClr val="bg1">
              <a:lumMod val="75000"/>
            </a:schemeClr>
          </a:solidFill>
          <a:ln w="317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Elipse 57"/>
          <p:cNvSpPr/>
          <p:nvPr/>
        </p:nvSpPr>
        <p:spPr>
          <a:xfrm>
            <a:off x="7240786" y="1519158"/>
            <a:ext cx="2132155" cy="576541"/>
          </a:xfrm>
          <a:prstGeom prst="ellipse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Capital social</a:t>
            </a:r>
            <a:endParaRPr lang="es-ES" sz="1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9" name="Rectángulo 58"/>
          <p:cNvSpPr/>
          <p:nvPr/>
        </p:nvSpPr>
        <p:spPr>
          <a:xfrm>
            <a:off x="7256845" y="2175161"/>
            <a:ext cx="2117317" cy="662278"/>
          </a:xfrm>
          <a:prstGeom prst="rect">
            <a:avLst/>
          </a:prstGeom>
          <a:noFill/>
          <a:ln w="317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Elipse 59"/>
          <p:cNvSpPr/>
          <p:nvPr/>
        </p:nvSpPr>
        <p:spPr>
          <a:xfrm>
            <a:off x="7240786" y="2195736"/>
            <a:ext cx="2132155" cy="641702"/>
          </a:xfrm>
          <a:prstGeom prst="ellipse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Capacidades institucionales</a:t>
            </a:r>
            <a:endParaRPr lang="es-ES" sz="1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" name="Rectángulo 60"/>
          <p:cNvSpPr/>
          <p:nvPr/>
        </p:nvSpPr>
        <p:spPr>
          <a:xfrm>
            <a:off x="7261523" y="2898664"/>
            <a:ext cx="2117317" cy="600458"/>
          </a:xfrm>
          <a:prstGeom prst="rect">
            <a:avLst/>
          </a:prstGeom>
          <a:solidFill>
            <a:schemeClr val="bg1">
              <a:lumMod val="75000"/>
            </a:schemeClr>
          </a:solidFill>
          <a:ln w="317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Elipse 61"/>
          <p:cNvSpPr/>
          <p:nvPr/>
        </p:nvSpPr>
        <p:spPr>
          <a:xfrm>
            <a:off x="7245464" y="2919239"/>
            <a:ext cx="2132155" cy="568834"/>
          </a:xfrm>
          <a:prstGeom prst="ellipse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Capital humano innato</a:t>
            </a:r>
            <a:endParaRPr lang="es-ES" sz="1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3" name="Rectángulo 62"/>
          <p:cNvSpPr/>
          <p:nvPr/>
        </p:nvSpPr>
        <p:spPr>
          <a:xfrm>
            <a:off x="7260874" y="3574473"/>
            <a:ext cx="2117317" cy="585825"/>
          </a:xfrm>
          <a:prstGeom prst="rect">
            <a:avLst/>
          </a:prstGeom>
          <a:solidFill>
            <a:schemeClr val="bg1">
              <a:lumMod val="75000"/>
            </a:schemeClr>
          </a:solidFill>
          <a:ln w="317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Elipse 64"/>
          <p:cNvSpPr/>
          <p:nvPr/>
        </p:nvSpPr>
        <p:spPr>
          <a:xfrm>
            <a:off x="7244815" y="3595049"/>
            <a:ext cx="2132155" cy="565249"/>
          </a:xfrm>
          <a:prstGeom prst="ellipse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Capital humano adquirido</a:t>
            </a:r>
            <a:endParaRPr lang="es-ES" sz="1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7" name="Rectángulo 66"/>
          <p:cNvSpPr/>
          <p:nvPr/>
        </p:nvSpPr>
        <p:spPr>
          <a:xfrm>
            <a:off x="7265552" y="4229609"/>
            <a:ext cx="2117317" cy="564570"/>
          </a:xfrm>
          <a:prstGeom prst="rect">
            <a:avLst/>
          </a:prstGeom>
          <a:noFill/>
          <a:ln w="317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Elipse 68"/>
          <p:cNvSpPr/>
          <p:nvPr/>
        </p:nvSpPr>
        <p:spPr>
          <a:xfrm>
            <a:off x="7249493" y="4250184"/>
            <a:ext cx="2132155" cy="543995"/>
          </a:xfrm>
          <a:prstGeom prst="ellipse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Capacidad potencial</a:t>
            </a:r>
            <a:endParaRPr lang="es-ES" sz="1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1" name="Rectángulo 70"/>
          <p:cNvSpPr/>
          <p:nvPr/>
        </p:nvSpPr>
        <p:spPr>
          <a:xfrm>
            <a:off x="7265552" y="4863463"/>
            <a:ext cx="2117317" cy="588740"/>
          </a:xfrm>
          <a:prstGeom prst="rect">
            <a:avLst/>
          </a:prstGeom>
          <a:solidFill>
            <a:schemeClr val="bg1">
              <a:lumMod val="75000"/>
            </a:schemeClr>
          </a:solidFill>
          <a:ln w="317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Elipse 72"/>
          <p:cNvSpPr/>
          <p:nvPr/>
        </p:nvSpPr>
        <p:spPr>
          <a:xfrm>
            <a:off x="7249493" y="4884038"/>
            <a:ext cx="2132155" cy="568165"/>
          </a:xfrm>
          <a:prstGeom prst="ellipse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Emprendimiento social</a:t>
            </a:r>
            <a:endParaRPr lang="es-ES" sz="1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4" name="Rectángulo 73"/>
          <p:cNvSpPr/>
          <p:nvPr/>
        </p:nvSpPr>
        <p:spPr>
          <a:xfrm>
            <a:off x="7261684" y="5518598"/>
            <a:ext cx="2117317" cy="591625"/>
          </a:xfrm>
          <a:prstGeom prst="rect">
            <a:avLst/>
          </a:prstGeom>
          <a:noFill/>
          <a:ln w="317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Elipse 75"/>
          <p:cNvSpPr/>
          <p:nvPr/>
        </p:nvSpPr>
        <p:spPr>
          <a:xfrm>
            <a:off x="7245625" y="5539174"/>
            <a:ext cx="2132155" cy="571049"/>
          </a:xfrm>
          <a:prstGeom prst="ellipse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Participación social</a:t>
            </a:r>
            <a:endParaRPr lang="es-ES" sz="1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77" name="Conector recto de flecha 76"/>
          <p:cNvCxnSpPr>
            <a:stCxn id="61" idx="1"/>
          </p:cNvCxnSpPr>
          <p:nvPr/>
        </p:nvCxnSpPr>
        <p:spPr>
          <a:xfrm flipH="1">
            <a:off x="6310924" y="3198893"/>
            <a:ext cx="950599" cy="79884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Conector recto de flecha 79"/>
          <p:cNvCxnSpPr>
            <a:stCxn id="63" idx="1"/>
            <a:endCxn id="7" idx="6"/>
          </p:cNvCxnSpPr>
          <p:nvPr/>
        </p:nvCxnSpPr>
        <p:spPr>
          <a:xfrm flipH="1" flipV="1">
            <a:off x="6302284" y="3371663"/>
            <a:ext cx="958590" cy="495723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Conector recto de flecha 82"/>
          <p:cNvCxnSpPr>
            <a:stCxn id="67" idx="1"/>
          </p:cNvCxnSpPr>
          <p:nvPr/>
        </p:nvCxnSpPr>
        <p:spPr>
          <a:xfrm flipH="1" flipV="1">
            <a:off x="6310924" y="4296751"/>
            <a:ext cx="954628" cy="215143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Conector recto de flecha 86"/>
          <p:cNvCxnSpPr>
            <a:stCxn id="71" idx="1"/>
            <a:endCxn id="52" idx="3"/>
          </p:cNvCxnSpPr>
          <p:nvPr/>
        </p:nvCxnSpPr>
        <p:spPr>
          <a:xfrm flipH="1" flipV="1">
            <a:off x="6310924" y="4404608"/>
            <a:ext cx="954628" cy="753225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Conector recto de flecha 89"/>
          <p:cNvCxnSpPr>
            <a:stCxn id="74" idx="1"/>
          </p:cNvCxnSpPr>
          <p:nvPr/>
        </p:nvCxnSpPr>
        <p:spPr>
          <a:xfrm flipH="1" flipV="1">
            <a:off x="6310924" y="4541639"/>
            <a:ext cx="950760" cy="1272772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770492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Marcador de contenido 2"/>
              <p:cNvSpPr>
                <a:spLocks noGrp="1"/>
              </p:cNvSpPr>
              <p:nvPr>
                <p:ph idx="1"/>
              </p:nvPr>
            </p:nvSpPr>
            <p:spPr>
              <a:xfrm>
                <a:off x="3435409" y="2726110"/>
                <a:ext cx="4482981" cy="1162228"/>
              </a:xfrm>
            </p:spPr>
            <p:txBody>
              <a:bodyPr/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MX" i="1"/>
                        <m:t> </m:t>
                      </m:r>
                      <m:r>
                        <a:rPr lang="es-MX" i="1"/>
                        <m:t>𝐶𝑉𝐼</m:t>
                      </m:r>
                      <m:r>
                        <a:rPr lang="es-MX" i="1"/>
                        <m:t>= </m:t>
                      </m:r>
                      <m:f>
                        <m:fPr>
                          <m:ctrlPr>
                            <a:rPr lang="en-US" i="1"/>
                          </m:ctrlPr>
                        </m:fPr>
                        <m:num>
                          <m:nary>
                            <m:naryPr>
                              <m:chr m:val="∑"/>
                              <m:limLoc m:val="undOvr"/>
                              <m:ctrlPr>
                                <a:rPr lang="en-US" i="1"/>
                              </m:ctrlPr>
                            </m:naryPr>
                            <m:sub>
                              <m:r>
                                <a:rPr lang="es-MX" i="1"/>
                                <m:t>𝑖</m:t>
                              </m:r>
                              <m:r>
                                <a:rPr lang="es-MX" i="1"/>
                                <m:t>−1</m:t>
                              </m:r>
                            </m:sub>
                            <m:sup>
                              <m:r>
                                <a:rPr lang="es-MX" i="1"/>
                                <m:t>𝑀</m:t>
                              </m:r>
                            </m:sup>
                            <m:e>
                              <m:r>
                                <a:rPr lang="es-MX" i="1"/>
                                <m:t>𝐶𝑉𝑅𝑖</m:t>
                              </m:r>
                            </m:e>
                          </m:nary>
                        </m:num>
                        <m:den>
                          <m:r>
                            <a:rPr lang="es-MX" i="1"/>
                            <m:t>𝑀</m:t>
                          </m:r>
                        </m:den>
                      </m:f>
                      <m:r>
                        <a:rPr lang="es-MX"/>
                        <m:t>   (1)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3" name="Marcador de contenido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435409" y="2726110"/>
                <a:ext cx="4482981" cy="1162228"/>
              </a:xfr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4192073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11735</TotalTime>
  <Words>30</Words>
  <Application>Microsoft Office PowerPoint</Application>
  <PresentationFormat>Panorámica</PresentationFormat>
  <Paragraphs>13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Tema de Office</vt:lpstr>
      <vt:lpstr>Presentación de PowerPoint</vt:lpstr>
      <vt:lpstr>Presentación de PowerPoint</vt:lpstr>
    </vt:vector>
  </TitlesOfParts>
  <Company>Universidad de La Rioja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Jorge Pelegrin Borondo</dc:creator>
  <cp:lastModifiedBy>Dell</cp:lastModifiedBy>
  <cp:revision>34</cp:revision>
  <dcterms:created xsi:type="dcterms:W3CDTF">2017-07-05T11:13:32Z</dcterms:created>
  <dcterms:modified xsi:type="dcterms:W3CDTF">2018-04-27T19:11:05Z</dcterms:modified>
</cp:coreProperties>
</file>